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69" r:id="rId2"/>
    <p:sldId id="270" r:id="rId3"/>
    <p:sldId id="271" r:id="rId4"/>
    <p:sldId id="272" r:id="rId5"/>
    <p:sldId id="258" r:id="rId6"/>
    <p:sldId id="273" r:id="rId7"/>
    <p:sldId id="259" r:id="rId8"/>
    <p:sldId id="274" r:id="rId9"/>
    <p:sldId id="275" r:id="rId10"/>
    <p:sldId id="276" r:id="rId11"/>
    <p:sldId id="277" r:id="rId12"/>
    <p:sldId id="278" r:id="rId13"/>
    <p:sldId id="280" r:id="rId14"/>
    <p:sldId id="279" r:id="rId15"/>
    <p:sldId id="261" r:id="rId16"/>
    <p:sldId id="281" r:id="rId17"/>
    <p:sldId id="268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18" autoAdjust="0"/>
    <p:restoredTop sz="94660"/>
  </p:normalViewPr>
  <p:slideViewPr>
    <p:cSldViewPr snapToGrid="0">
      <p:cViewPr>
        <p:scale>
          <a:sx n="69" d="100"/>
          <a:sy n="69" d="100"/>
        </p:scale>
        <p:origin x="-918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15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vi-VN" altLang="vi-VN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D1B1AB-7896-471F-841E-6F7DE10C1F9B}" type="slidenum">
              <a:rPr lang="vi-VN" altLang="vi-VN" smtClean="0"/>
              <a:t>3</a:t>
            </a:fld>
            <a:endParaRPr lang="vi-VN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5929-23ED-49D1-9E69-A797E485E0F1}" type="datetimeFigureOut">
              <a:rPr lang="vi-VN" smtClean="0"/>
              <a:t>13/01/2022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39B5-1262-45F8-986E-027DA6158A5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5929-23ED-49D1-9E69-A797E485E0F1}" type="datetimeFigureOut">
              <a:rPr lang="vi-VN" smtClean="0"/>
              <a:t>13/01/2022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39B5-1262-45F8-986E-027DA6158A5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5929-23ED-49D1-9E69-A797E485E0F1}" type="datetimeFigureOut">
              <a:rPr lang="vi-VN" smtClean="0"/>
              <a:t>13/01/2022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39B5-1262-45F8-986E-027DA6158A5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5929-23ED-49D1-9E69-A797E485E0F1}" type="datetimeFigureOut">
              <a:rPr lang="vi-VN" smtClean="0"/>
              <a:t>13/01/2022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39B5-1262-45F8-986E-027DA6158A5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5929-23ED-49D1-9E69-A797E485E0F1}" type="datetimeFigureOut">
              <a:rPr lang="vi-VN" smtClean="0"/>
              <a:t>13/01/2022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39B5-1262-45F8-986E-027DA6158A5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5929-23ED-49D1-9E69-A797E485E0F1}" type="datetimeFigureOut">
              <a:rPr lang="vi-VN" smtClean="0"/>
              <a:t>13/01/2022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39B5-1262-45F8-986E-027DA6158A5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5929-23ED-49D1-9E69-A797E485E0F1}" type="datetimeFigureOut">
              <a:rPr lang="vi-VN" smtClean="0"/>
              <a:t>13/01/2022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39B5-1262-45F8-986E-027DA6158A5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5929-23ED-49D1-9E69-A797E485E0F1}" type="datetimeFigureOut">
              <a:rPr lang="vi-VN" smtClean="0"/>
              <a:t>13/01/2022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39B5-1262-45F8-986E-027DA6158A5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5929-23ED-49D1-9E69-A797E485E0F1}" type="datetimeFigureOut">
              <a:rPr lang="vi-VN" smtClean="0"/>
              <a:t>13/01/2022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39B5-1262-45F8-986E-027DA6158A5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5929-23ED-49D1-9E69-A797E485E0F1}" type="datetimeFigureOut">
              <a:rPr lang="vi-VN" smtClean="0"/>
              <a:t>13/01/2022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39B5-1262-45F8-986E-027DA6158A5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5929-23ED-49D1-9E69-A797E485E0F1}" type="datetimeFigureOut">
              <a:rPr lang="vi-VN" smtClean="0"/>
              <a:t>13/01/2022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39B5-1262-45F8-986E-027DA6158A5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95929-23ED-49D1-9E69-A797E485E0F1}" type="datetimeFigureOut">
              <a:rPr lang="vi-VN" smtClean="0"/>
              <a:t>13/01/2022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F39B5-1262-45F8-986E-027DA6158A5F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microsoft.com/office/2007/relationships/hdphoto" Target="../media/hdphoto2.wdp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ọc Sinh đi Học Trên Nền Quảng Cáo đường, Nền Quảng Cáo, Nét đẹp, Đồng Cỏ 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7527" y="342900"/>
            <a:ext cx="11116945" cy="269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spc="50" dirty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VN Van" panose="00000400000000000000" pitchFamily="2" charset="0"/>
                <a:sym typeface="+mn-ea"/>
              </a:rPr>
              <a:t>CHÀO MỪNG CÁC EM</a:t>
            </a:r>
          </a:p>
          <a:p>
            <a:pPr algn="ctr">
              <a:lnSpc>
                <a:spcPct val="150000"/>
              </a:lnSpc>
            </a:pPr>
            <a:r>
              <a:rPr lang="en-US" sz="6000" b="1" spc="50" dirty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VN Van" panose="00000400000000000000" pitchFamily="2" charset="0"/>
                <a:sym typeface="+mn-ea"/>
              </a:rPr>
              <a:t>ĐẾN VỚI TIẾT HỌC HÔM NAY!</a:t>
            </a:r>
            <a:endParaRPr lang="vi-VN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1927" y="1097280"/>
            <a:ext cx="6748145" cy="3630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Đọc</a:t>
            </a:r>
            <a:r>
              <a:rPr lang="en-US" sz="11500" b="1" dirty="0" smtClean="0">
                <a:solidFill>
                  <a:srgbClr val="0000FF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bài</a:t>
            </a:r>
            <a:r>
              <a:rPr lang="en-US" sz="11500" b="1" dirty="0" smtClean="0">
                <a:solidFill>
                  <a:srgbClr val="0000FF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</a:p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ứng</a:t>
            </a:r>
            <a:r>
              <a:rPr lang="en-US" sz="11500" b="1" dirty="0" smtClean="0">
                <a:solidFill>
                  <a:srgbClr val="0000FF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dụng</a:t>
            </a:r>
            <a:endParaRPr lang="vi-VN" sz="11500" b="1" dirty="0">
              <a:solidFill>
                <a:srgbClr val="0000FF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3908" t="20144" r="32683" b="40048"/>
          <a:stretch>
            <a:fillRect/>
          </a:stretch>
        </p:blipFill>
        <p:spPr>
          <a:xfrm>
            <a:off x="1744394" y="0"/>
            <a:ext cx="10447606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3746" t="19471" r="31007" b="35529"/>
          <a:stretch>
            <a:fillRect/>
          </a:stretch>
        </p:blipFill>
        <p:spPr>
          <a:xfrm>
            <a:off x="0" y="1"/>
            <a:ext cx="3108960" cy="22508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4197" t="19695" r="32286" b="37036"/>
          <a:stretch>
            <a:fillRect/>
          </a:stretch>
        </p:blipFill>
        <p:spPr>
          <a:xfrm>
            <a:off x="0" y="2405574"/>
            <a:ext cx="2955466" cy="20538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36053" t="19343" r="35836" b="30849"/>
          <a:stretch>
            <a:fillRect/>
          </a:stretch>
        </p:blipFill>
        <p:spPr>
          <a:xfrm>
            <a:off x="0" y="4614203"/>
            <a:ext cx="2955466" cy="22437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53180" y="128905"/>
            <a:ext cx="5440045" cy="7067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Dê</a:t>
            </a:r>
            <a:r>
              <a:rPr lang="en-US" sz="4000" b="1" dirty="0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con </a:t>
            </a:r>
            <a:r>
              <a:rPr lang="en-US" sz="4000" b="1" dirty="0" err="1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trồng</a:t>
            </a:r>
            <a:r>
              <a:rPr lang="en-US" sz="4000" b="1" dirty="0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củ</a:t>
            </a:r>
            <a:r>
              <a:rPr lang="en-US" sz="4000" b="1" dirty="0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cải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000" y="835660"/>
            <a:ext cx="11553825" cy="60007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Dê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 con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chăm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chỉ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,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khéo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tay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nhưng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lại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 hay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sốt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ruột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.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Một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hôm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,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nó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đem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hạt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cải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ra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gieo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.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Vừa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thấy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hạt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mọc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thành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cây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,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dê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 con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vội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nhổ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cải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lên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xem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đã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có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củ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chưa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.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Thấy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cải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chưa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có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củ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 ,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dê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 con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lại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trồng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xuống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.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Cứ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thế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,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hết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cây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này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đến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cây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khác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.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Cuối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cùng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,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các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cây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cải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đều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héo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rũ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.</a:t>
            </a:r>
          </a:p>
          <a:p>
            <a:pPr algn="r"/>
            <a:r>
              <a:rPr lang="en-US" sz="4800" i="1" dirty="0" smtClean="0">
                <a:latin typeface="UVN Van" panose="00000400000000000000" pitchFamily="2" charset="0"/>
                <a:cs typeface="UVN Van" panose="00000400000000000000" pitchFamily="2" charset="0"/>
              </a:rPr>
              <a:t>Theo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Chuyện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của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mùa</a:t>
            </a:r>
            <a:r>
              <a:rPr lang="en-US" sz="4800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800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hạ</a:t>
            </a:r>
            <a:endParaRPr lang="en-US" sz="4800" dirty="0" smtClean="0"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9827" y="478558"/>
            <a:ext cx="9820275" cy="7067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atin typeface="UVN Van" panose="00000400000000000000" pitchFamily="2" charset="0"/>
                <a:cs typeface="UVN Van" panose="00000400000000000000" pitchFamily="2" charset="0"/>
              </a:rPr>
              <a:t>1. </a:t>
            </a:r>
            <a:r>
              <a:rPr lang="en-US" sz="4000" b="1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Khi</a:t>
            </a:r>
            <a:r>
              <a:rPr lang="en-US" sz="4000" b="1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000" b="1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cải</a:t>
            </a:r>
            <a:r>
              <a:rPr lang="en-US" sz="4000" b="1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000" b="1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mọc</a:t>
            </a:r>
            <a:r>
              <a:rPr lang="en-US" sz="4000" b="1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000" b="1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thành</a:t>
            </a:r>
            <a:r>
              <a:rPr lang="en-US" sz="4000" b="1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000" b="1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cây</a:t>
            </a:r>
            <a:r>
              <a:rPr lang="en-US" sz="4000" b="1" dirty="0" smtClean="0">
                <a:latin typeface="UVN Van" panose="00000400000000000000" pitchFamily="2" charset="0"/>
                <a:cs typeface="UVN Van" panose="00000400000000000000" pitchFamily="2" charset="0"/>
              </a:rPr>
              <a:t>, </a:t>
            </a:r>
            <a:r>
              <a:rPr lang="en-US" sz="4000" b="1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dê</a:t>
            </a:r>
            <a:r>
              <a:rPr lang="en-US" sz="4000" b="1" dirty="0" smtClean="0">
                <a:latin typeface="UVN Van" panose="00000400000000000000" pitchFamily="2" charset="0"/>
                <a:cs typeface="UVN Van" panose="00000400000000000000" pitchFamily="2" charset="0"/>
              </a:rPr>
              <a:t> con </a:t>
            </a:r>
            <a:r>
              <a:rPr lang="en-US" sz="4000" b="1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làm</a:t>
            </a:r>
            <a:r>
              <a:rPr lang="en-US" sz="4000" b="1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000" b="1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gì</a:t>
            </a:r>
            <a:r>
              <a:rPr lang="en-US" sz="4000" b="1" dirty="0" smtClean="0">
                <a:latin typeface="UVN Van" panose="00000400000000000000" pitchFamily="2" charset="0"/>
                <a:cs typeface="UVN Van" panose="00000400000000000000" pitchFamily="2" charset="0"/>
              </a:rPr>
              <a:t>? </a:t>
            </a:r>
            <a:endParaRPr lang="en-US" sz="4000" b="1" dirty="0"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505" y="1323975"/>
            <a:ext cx="11943715" cy="13220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Khi</a:t>
            </a:r>
            <a:r>
              <a:rPr lang="en-US" sz="4000" b="1" dirty="0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cải</a:t>
            </a:r>
            <a:r>
              <a:rPr lang="en-US" sz="4000" b="1" dirty="0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mọc</a:t>
            </a:r>
            <a:r>
              <a:rPr lang="en-US" sz="4000" b="1" dirty="0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thành</a:t>
            </a:r>
            <a:r>
              <a:rPr lang="en-US" sz="4000" b="1" dirty="0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cây</a:t>
            </a:r>
            <a:r>
              <a:rPr lang="en-US" sz="4000" b="1" dirty="0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dê</a:t>
            </a:r>
            <a:r>
              <a:rPr lang="en-US" sz="4000" b="1" dirty="0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con </a:t>
            </a:r>
            <a:r>
              <a:rPr lang="en-US" sz="4000" b="1" dirty="0" err="1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nhổ</a:t>
            </a:r>
            <a:r>
              <a:rPr lang="en-US" sz="4000" b="1" dirty="0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cải</a:t>
            </a:r>
            <a:r>
              <a:rPr lang="en-US" sz="4000" b="1" dirty="0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lên</a:t>
            </a:r>
            <a:r>
              <a:rPr lang="en-US" sz="4000" b="1" dirty="0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xem</a:t>
            </a: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đã</a:t>
            </a:r>
            <a:r>
              <a:rPr lang="en-US" sz="4000" b="1" dirty="0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củ</a:t>
            </a:r>
            <a:r>
              <a:rPr lang="en-US" sz="4000" b="1" dirty="0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chưa</a:t>
            </a:r>
            <a:r>
              <a:rPr lang="en-US" sz="4000" b="1" dirty="0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. </a:t>
            </a:r>
            <a:endParaRPr lang="en-US" sz="4000" b="1" dirty="0">
              <a:solidFill>
                <a:srgbClr val="FF0000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242" y="2875394"/>
            <a:ext cx="9806305" cy="7067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UVN Van" panose="00000400000000000000" pitchFamily="2" charset="0"/>
                <a:cs typeface="UVN Van" panose="00000400000000000000" pitchFamily="2" charset="0"/>
              </a:rPr>
              <a:t>2</a:t>
            </a:r>
            <a:r>
              <a:rPr lang="en-US" sz="4000" b="1" dirty="0" smtClean="0">
                <a:latin typeface="UVN Van" panose="00000400000000000000" pitchFamily="2" charset="0"/>
                <a:cs typeface="UVN Van" panose="00000400000000000000" pitchFamily="2" charset="0"/>
              </a:rPr>
              <a:t>. </a:t>
            </a:r>
            <a:r>
              <a:rPr lang="en-US" sz="4000" b="1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Sắp</a:t>
            </a:r>
            <a:r>
              <a:rPr lang="en-US" sz="4000" b="1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000" b="1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xếp</a:t>
            </a:r>
            <a:r>
              <a:rPr lang="en-US" sz="4000" b="1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000" b="1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các</a:t>
            </a:r>
            <a:r>
              <a:rPr lang="en-US" sz="4000" b="1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000" b="1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sự</a:t>
            </a:r>
            <a:r>
              <a:rPr lang="en-US" sz="4000" b="1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000" b="1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việc</a:t>
            </a:r>
            <a:r>
              <a:rPr lang="en-US" sz="4000" b="1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000" b="1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theo</a:t>
            </a:r>
            <a:r>
              <a:rPr lang="en-US" sz="4000" b="1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000" b="1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đúng</a:t>
            </a:r>
            <a:r>
              <a:rPr lang="en-US" sz="4000" b="1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000" b="1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thứ</a:t>
            </a:r>
            <a:r>
              <a:rPr lang="en-US" sz="4000" b="1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000" b="1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tự</a:t>
            </a:r>
            <a:r>
              <a:rPr lang="en-US" sz="4000" b="1" dirty="0">
                <a:latin typeface="UVN Van" panose="00000400000000000000" pitchFamily="2" charset="0"/>
                <a:cs typeface="UVN Van" panose="00000400000000000000" pitchFamily="2" charset="0"/>
              </a:rPr>
              <a:t>.</a:t>
            </a:r>
            <a:r>
              <a:rPr lang="en-US" sz="4000" b="1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endParaRPr lang="en-US" sz="4000" b="1" dirty="0"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73050" y="3720465"/>
            <a:ext cx="2646680" cy="194627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350520" y="3917315"/>
            <a:ext cx="2472055" cy="17532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Dê</a:t>
            </a:r>
            <a:r>
              <a:rPr lang="en-US" sz="3600" b="1" dirty="0" smtClean="0">
                <a:solidFill>
                  <a:srgbClr val="C0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con </a:t>
            </a:r>
            <a:r>
              <a:rPr lang="en-US" sz="3600" b="1" dirty="0" err="1" smtClean="0">
                <a:solidFill>
                  <a:srgbClr val="C0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gieo</a:t>
            </a:r>
            <a:r>
              <a:rPr lang="en-US" sz="3600" b="1" dirty="0" smtClean="0">
                <a:solidFill>
                  <a:srgbClr val="C0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hạt</a:t>
            </a:r>
            <a:r>
              <a:rPr lang="en-US" sz="3600" b="1" dirty="0" smtClean="0">
                <a:solidFill>
                  <a:srgbClr val="C0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cải</a:t>
            </a:r>
          </a:p>
        </p:txBody>
      </p:sp>
      <p:sp>
        <p:nvSpPr>
          <p:cNvPr id="9" name="Oval 8"/>
          <p:cNvSpPr/>
          <p:nvPr/>
        </p:nvSpPr>
        <p:spPr>
          <a:xfrm>
            <a:off x="3128010" y="3720465"/>
            <a:ext cx="2781300" cy="19456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3312160" y="4162425"/>
            <a:ext cx="2687955" cy="64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Cải</a:t>
            </a:r>
            <a:r>
              <a:rPr lang="en-US" sz="3600" b="1" dirty="0" smtClean="0">
                <a:solidFill>
                  <a:srgbClr val="C0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héo</a:t>
            </a:r>
            <a:r>
              <a:rPr lang="en-US" sz="3600" b="1" dirty="0" smtClean="0">
                <a:solidFill>
                  <a:srgbClr val="C0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rũ</a:t>
            </a:r>
          </a:p>
        </p:txBody>
      </p:sp>
      <p:sp>
        <p:nvSpPr>
          <p:cNvPr id="11" name="Oval 10"/>
          <p:cNvSpPr/>
          <p:nvPr/>
        </p:nvSpPr>
        <p:spPr>
          <a:xfrm>
            <a:off x="6118225" y="3839210"/>
            <a:ext cx="2746375" cy="182753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6433820" y="4073525"/>
            <a:ext cx="2297430" cy="11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Cải</a:t>
            </a:r>
            <a:r>
              <a:rPr lang="en-US" sz="3600" b="1" dirty="0" smtClean="0">
                <a:solidFill>
                  <a:srgbClr val="C0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mọc</a:t>
            </a:r>
            <a:r>
              <a:rPr lang="en-US" sz="3600" b="1" dirty="0" smtClean="0">
                <a:solidFill>
                  <a:srgbClr val="C0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thành</a:t>
            </a:r>
            <a:r>
              <a:rPr lang="en-US" sz="3600" b="1" dirty="0" smtClean="0">
                <a:solidFill>
                  <a:srgbClr val="C0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cây</a:t>
            </a:r>
          </a:p>
        </p:txBody>
      </p:sp>
      <p:sp>
        <p:nvSpPr>
          <p:cNvPr id="13" name="Oval 12"/>
          <p:cNvSpPr/>
          <p:nvPr/>
        </p:nvSpPr>
        <p:spPr>
          <a:xfrm>
            <a:off x="9073515" y="3948430"/>
            <a:ext cx="2948940" cy="171831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/>
          <p:cNvSpPr/>
          <p:nvPr/>
        </p:nvSpPr>
        <p:spPr>
          <a:xfrm>
            <a:off x="9255760" y="4162425"/>
            <a:ext cx="2644775" cy="11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Dê</a:t>
            </a:r>
            <a:r>
              <a:rPr lang="en-US" sz="3600" b="1" dirty="0" smtClean="0">
                <a:solidFill>
                  <a:srgbClr val="C0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con </a:t>
            </a:r>
            <a:r>
              <a:rPr lang="en-US" sz="3600" b="1" dirty="0" err="1" smtClean="0">
                <a:solidFill>
                  <a:srgbClr val="C0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nhổ</a:t>
            </a:r>
            <a:r>
              <a:rPr lang="en-US" sz="3600" b="1" dirty="0" smtClean="0">
                <a:solidFill>
                  <a:srgbClr val="C0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cải</a:t>
            </a:r>
            <a:r>
              <a:rPr lang="en-US" sz="3600" b="1" dirty="0" smtClean="0">
                <a:solidFill>
                  <a:srgbClr val="C0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xem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322070" y="5944235"/>
            <a:ext cx="744855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1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254240" y="5924550"/>
            <a:ext cx="721995" cy="5118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110470" y="5927725"/>
            <a:ext cx="721360" cy="51879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3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966845" y="5944235"/>
            <a:ext cx="85344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777614" y="1097280"/>
            <a:ext cx="4636770" cy="3153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900" b="1" dirty="0" err="1" smtClean="0">
                <a:solidFill>
                  <a:srgbClr val="0000FF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Viết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490" y="1008380"/>
            <a:ext cx="5629275" cy="468503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54395" y="1008380"/>
            <a:ext cx="5897880" cy="4685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/>
          <p:nvPr/>
        </p:nvSpPr>
        <p:spPr>
          <a:xfrm>
            <a:off x="881921" y="245849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vi-VN"/>
          </a:p>
        </p:txBody>
      </p:sp>
      <p:pic>
        <p:nvPicPr>
          <p:cNvPr id="7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70" y="8704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Vector Thế Giới Trẻ Em Ngày Phim Hoạt Hình Banner, Vectơ, Thế Giới, Tết  Thiếu Nhi Hình nền Vector để tải xuống miễn ph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662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7"/>
          <p:cNvSpPr txBox="1"/>
          <p:nvPr/>
        </p:nvSpPr>
        <p:spPr>
          <a:xfrm>
            <a:off x="-134896" y="1359138"/>
            <a:ext cx="12239172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TRƯỜNG TH PHÚ HÒA ĐÔNG </a:t>
            </a:r>
          </a:p>
        </p:txBody>
      </p:sp>
      <p:sp>
        <p:nvSpPr>
          <p:cNvPr id="4" name="Rectangle 3"/>
          <p:cNvSpPr/>
          <p:nvPr/>
        </p:nvSpPr>
        <p:spPr>
          <a:xfrm>
            <a:off x="2838450" y="4391025"/>
            <a:ext cx="9408795" cy="11068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solidFill>
                  <a:schemeClr val="accent6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Tuần </a:t>
            </a:r>
            <a:r>
              <a:rPr lang="vi-VN" altLang="en-US" sz="6600" b="1" dirty="0">
                <a:solidFill>
                  <a:schemeClr val="accent6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18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6600" b="1" dirty="0">
                <a:latin typeface="UVN Van" panose="00000400000000000000" pitchFamily="2" charset="0"/>
                <a:cs typeface="UVN Van" panose="00000400000000000000" pitchFamily="2" charset="0"/>
              </a:rPr>
              <a:t>– </a:t>
            </a:r>
            <a:r>
              <a:rPr lang="en-US" sz="6600" b="1" dirty="0">
                <a:solidFill>
                  <a:srgbClr val="0070C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Thứ </a:t>
            </a:r>
            <a:r>
              <a:rPr lang="vi-VN" altLang="en-US" sz="6600" b="1" dirty="0">
                <a:solidFill>
                  <a:srgbClr val="0070C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năm</a:t>
            </a:r>
          </a:p>
        </p:txBody>
      </p:sp>
      <p:sp>
        <p:nvSpPr>
          <p:cNvPr id="5" name="Rectangle 4"/>
          <p:cNvSpPr/>
          <p:nvPr/>
        </p:nvSpPr>
        <p:spPr>
          <a:xfrm>
            <a:off x="4337201" y="2370008"/>
            <a:ext cx="4631690" cy="13220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cap="none" spc="0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HỌC VẦN</a:t>
            </a:r>
          </a:p>
        </p:txBody>
      </p:sp>
      <p:sp>
        <p:nvSpPr>
          <p:cNvPr id="7" name="Rectangle 6"/>
          <p:cNvSpPr/>
          <p:nvPr/>
        </p:nvSpPr>
        <p:spPr>
          <a:xfrm>
            <a:off x="5921931" y="3549273"/>
            <a:ext cx="2102485" cy="10147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cap="none" spc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L</a:t>
            </a:r>
            <a:r>
              <a:rPr lang="vi-VN" altLang="en-US" sz="6000" b="1" cap="none" spc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ỚP</a:t>
            </a:r>
            <a:r>
              <a:rPr lang="en-US" sz="6000" b="1" cap="none" spc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VN Van" panose="00000400000000000000" pitchFamily="2" charset="0"/>
                <a:cs typeface="UVN Van" panose="00000400000000000000" pitchFamily="2" charset="0"/>
              </a:rPr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476949" y="345212"/>
            <a:ext cx="168656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8000" b="1" dirty="0" err="1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am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44940" y="1621155"/>
            <a:ext cx="262445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b="1" dirty="0">
                <a:solidFill>
                  <a:srgbClr val="00206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ach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4190" y="2952750"/>
            <a:ext cx="49155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chemeClr val="tx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con sứa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72200" y="2888615"/>
            <a:ext cx="5497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7200" b="1" dirty="0">
                <a:solidFill>
                  <a:schemeClr val="tx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xẻ gỗ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4190" y="4203700"/>
            <a:ext cx="50241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chemeClr val="tx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bộ râu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1565" y="4088130"/>
            <a:ext cx="602107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8000" b="1" dirty="0">
                <a:solidFill>
                  <a:schemeClr val="tx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h</a:t>
            </a:r>
            <a:r>
              <a:rPr lang="vi-VN" altLang="en-US" sz="8000" b="1" dirty="0">
                <a:solidFill>
                  <a:schemeClr val="accent2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àng</a:t>
            </a:r>
            <a:r>
              <a:rPr lang="vi-VN" altLang="en-US" sz="8000" b="1" dirty="0">
                <a:solidFill>
                  <a:schemeClr val="tx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cau</a:t>
            </a:r>
            <a:r>
              <a:rPr lang="vi-VN" altLang="en-US" sz="8000" b="1" dirty="0">
                <a:solidFill>
                  <a:schemeClr val="accent6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 </a:t>
            </a:r>
            <a:endParaRPr lang="vi-VN" altLang="en-US" sz="8000" b="1" dirty="0">
              <a:solidFill>
                <a:srgbClr val="00B050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29560" y="1769745"/>
            <a:ext cx="269811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8000" b="1" dirty="0">
                <a:solidFill>
                  <a:srgbClr val="7030A0"/>
                </a:solidFill>
                <a:latin typeface="UTM Avo" panose="02040603050506020204" pitchFamily="18"/>
                <a:cs typeface="Times New Roman" panose="02020603050405020304" pitchFamily="18" charset="0"/>
              </a:rPr>
              <a:t>  </a:t>
            </a:r>
            <a:r>
              <a:rPr lang="vi-VN" altLang="en-US" sz="8000" b="1" dirty="0">
                <a:solidFill>
                  <a:srgbClr val="7030A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ac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7000" y="1668780"/>
            <a:ext cx="22669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8000" b="1" dirty="0">
                <a:solidFill>
                  <a:srgbClr val="00B05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anh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80440" y="1681480"/>
            <a:ext cx="219138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8000" b="1" dirty="0">
                <a:solidFill>
                  <a:schemeClr val="accent2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ang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5791" y="367667"/>
            <a:ext cx="139255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8000" b="1" dirty="0">
                <a:solidFill>
                  <a:schemeClr val="accent5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an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35016" y="367667"/>
            <a:ext cx="113284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8000" b="1" dirty="0">
                <a:solidFill>
                  <a:srgbClr val="C0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at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260301" y="358660"/>
            <a:ext cx="140589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8000" b="1" dirty="0">
                <a:solidFill>
                  <a:schemeClr val="accent4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ap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0" y="5454650"/>
            <a:ext cx="1237361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vi-VN" altLang="en-US" sz="5400" b="1">
                <a:solidFill>
                  <a:srgbClr val="C0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Không đá bóng ở hè phố,lòng đường.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6" grpId="0"/>
      <p:bldP spid="17" grpId="0"/>
      <p:bldP spid="18" grpId="0"/>
      <p:bldP spid="15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oom background/school/education/escuela/kids Template | PosterMyWal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5" t="8309" r="2972"/>
          <a:stretch>
            <a:fillRect/>
          </a:stretch>
        </p:blipFill>
        <p:spPr bwMode="auto">
          <a:xfrm>
            <a:off x="1" y="1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9435" y="433705"/>
            <a:ext cx="34315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6000" b="1" dirty="0">
                <a:solidFill>
                  <a:schemeClr val="bg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Bài: 89</a:t>
            </a:r>
          </a:p>
        </p:txBody>
      </p:sp>
      <p:sp>
        <p:nvSpPr>
          <p:cNvPr id="7" name="Rectangle 6"/>
          <p:cNvSpPr/>
          <p:nvPr/>
        </p:nvSpPr>
        <p:spPr>
          <a:xfrm>
            <a:off x="1941819" y="1906852"/>
            <a:ext cx="5271135" cy="2630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500" b="1" dirty="0" err="1">
                <a:solidFill>
                  <a:schemeClr val="accent4"/>
                </a:solidFill>
                <a:latin typeface="UVN Van" panose="00000400000000000000" pitchFamily="2" charset="0"/>
                <a:cs typeface="UVN Van" panose="00000400000000000000" pitchFamily="2" charset="0"/>
                <a:sym typeface="+mn-ea"/>
              </a:rPr>
              <a:t>Ôn</a:t>
            </a:r>
            <a:r>
              <a:rPr lang="en-US" sz="12500" b="1" dirty="0">
                <a:solidFill>
                  <a:schemeClr val="accent4"/>
                </a:solidFill>
                <a:latin typeface="UVN Van" panose="00000400000000000000" pitchFamily="2" charset="0"/>
                <a:cs typeface="UVN Van" panose="00000400000000000000" pitchFamily="2" charset="0"/>
                <a:sym typeface="+mn-ea"/>
              </a:rPr>
              <a:t> </a:t>
            </a:r>
            <a:r>
              <a:rPr lang="en-US" sz="12500" b="1" dirty="0" err="1">
                <a:solidFill>
                  <a:schemeClr val="accent4"/>
                </a:solidFill>
                <a:latin typeface="UVN Van" panose="00000400000000000000" pitchFamily="2" charset="0"/>
                <a:cs typeface="UVN Van" panose="00000400000000000000" pitchFamily="2" charset="0"/>
                <a:sym typeface="+mn-ea"/>
              </a:rPr>
              <a:t>tập</a:t>
            </a:r>
            <a:endParaRPr lang="en-US" sz="12500" b="1" dirty="0">
              <a:solidFill>
                <a:schemeClr val="bg1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  <a:p>
            <a:pPr algn="l"/>
            <a:r>
              <a:rPr lang="vi-VN" altLang="en-US" sz="4000" b="1" dirty="0">
                <a:solidFill>
                  <a:schemeClr val="accent4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Tiết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83003" y="2130547"/>
          <a:ext cx="6100356" cy="41390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25089"/>
                <a:gridCol w="1525089"/>
                <a:gridCol w="1525089"/>
                <a:gridCol w="1525089"/>
              </a:tblGrid>
              <a:tr h="1034760"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chemeClr val="tx1"/>
                          </a:solidFill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chemeClr val="tx1"/>
                          </a:solidFill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>
                        <a:ln w="38100">
                          <a:solidFill>
                            <a:schemeClr val="tx1"/>
                          </a:solidFill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chemeClr val="tx1"/>
                          </a:solidFill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34760"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chemeClr val="tx1"/>
                          </a:solidFill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chemeClr val="tx1"/>
                          </a:solidFill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chemeClr val="tx1"/>
                          </a:solidFill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>
                        <a:ln w="38100">
                          <a:solidFill>
                            <a:schemeClr val="tx1"/>
                          </a:solidFill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34760">
                <a:tc>
                  <a:txBody>
                    <a:bodyPr/>
                    <a:lstStyle/>
                    <a:p>
                      <a:endParaRPr lang="vi-VN">
                        <a:ln w="38100">
                          <a:solidFill>
                            <a:schemeClr val="tx1"/>
                          </a:solidFill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>
                        <a:ln w="38100">
                          <a:solidFill>
                            <a:schemeClr val="tx1"/>
                          </a:solidFill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chemeClr val="tx1"/>
                          </a:solidFill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chemeClr val="tx1"/>
                          </a:solidFill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34760">
                <a:tc>
                  <a:txBody>
                    <a:bodyPr/>
                    <a:lstStyle/>
                    <a:p>
                      <a:endParaRPr lang="vi-VN">
                        <a:ln w="38100">
                          <a:solidFill>
                            <a:schemeClr val="tx1"/>
                          </a:solidFill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>
                        <a:ln w="38100">
                          <a:solidFill>
                            <a:schemeClr val="tx1"/>
                          </a:solidFill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chemeClr val="tx1"/>
                          </a:solidFill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chemeClr val="tx1"/>
                          </a:solidFill>
                        </a:ln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Isosceles Triangle 3"/>
          <p:cNvSpPr/>
          <p:nvPr/>
        </p:nvSpPr>
        <p:spPr>
          <a:xfrm>
            <a:off x="2537219" y="30959"/>
            <a:ext cx="8871045" cy="2082715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/>
          <p:cNvGrpSpPr/>
          <p:nvPr/>
        </p:nvGrpSpPr>
        <p:grpSpPr>
          <a:xfrm>
            <a:off x="5995750" y="3142860"/>
            <a:ext cx="2373382" cy="956591"/>
            <a:chOff x="5108642" y="3156505"/>
            <a:chExt cx="2373382" cy="956591"/>
          </a:xfrm>
        </p:grpSpPr>
        <p:sp>
          <p:nvSpPr>
            <p:cNvPr id="6" name="TextBox 5"/>
            <p:cNvSpPr txBox="1"/>
            <p:nvPr/>
          </p:nvSpPr>
          <p:spPr>
            <a:xfrm>
              <a:off x="5108642" y="3156505"/>
              <a:ext cx="72327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58612" y="3189766"/>
              <a:ext cx="122341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UỘ</a:t>
              </a:r>
              <a:endPara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958211" y="3142860"/>
            <a:ext cx="684803" cy="2008961"/>
            <a:chOff x="8071103" y="3156505"/>
            <a:chExt cx="684803" cy="2008961"/>
          </a:xfrm>
        </p:grpSpPr>
        <p:sp>
          <p:nvSpPr>
            <p:cNvPr id="9" name="TextBox 8"/>
            <p:cNvSpPr txBox="1"/>
            <p:nvPr/>
          </p:nvSpPr>
          <p:spPr>
            <a:xfrm>
              <a:off x="8076720" y="3156505"/>
              <a:ext cx="64633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Ệ</a:t>
              </a:r>
              <a:endPara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71103" y="4242136"/>
              <a:ext cx="68480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15830" y="4244558"/>
            <a:ext cx="1603104" cy="1935643"/>
            <a:chOff x="3628722" y="4258203"/>
            <a:chExt cx="1603104" cy="1935643"/>
          </a:xfrm>
        </p:grpSpPr>
        <p:sp>
          <p:nvSpPr>
            <p:cNvPr id="13" name="TextBox 12"/>
            <p:cNvSpPr txBox="1"/>
            <p:nvPr/>
          </p:nvSpPr>
          <p:spPr>
            <a:xfrm>
              <a:off x="3628722" y="4258203"/>
              <a:ext cx="16031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endPara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33263" y="5270516"/>
              <a:ext cx="68480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35768" y="2156673"/>
            <a:ext cx="5386779" cy="4001484"/>
            <a:chOff x="3648660" y="2170318"/>
            <a:chExt cx="5386779" cy="4001484"/>
          </a:xfrm>
        </p:grpSpPr>
        <p:sp>
          <p:nvSpPr>
            <p:cNvPr id="16" name="TextBox 15"/>
            <p:cNvSpPr txBox="1"/>
            <p:nvPr/>
          </p:nvSpPr>
          <p:spPr>
            <a:xfrm>
              <a:off x="6325168" y="2170318"/>
              <a:ext cx="122341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endPara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812027" y="2170318"/>
              <a:ext cx="122341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endPara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48660" y="3156505"/>
              <a:ext cx="5192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28957" y="4213712"/>
              <a:ext cx="45397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Ị</a:t>
              </a:r>
              <a:endPara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536076" y="4213712"/>
              <a:ext cx="64633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95091" y="5248472"/>
              <a:ext cx="83869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375058" y="5245641"/>
            <a:ext cx="2306428" cy="923885"/>
            <a:chOff x="6487950" y="5259286"/>
            <a:chExt cx="2306428" cy="923885"/>
          </a:xfrm>
        </p:grpSpPr>
        <p:sp>
          <p:nvSpPr>
            <p:cNvPr id="23" name="TextBox 22"/>
            <p:cNvSpPr txBox="1"/>
            <p:nvPr/>
          </p:nvSpPr>
          <p:spPr>
            <a:xfrm>
              <a:off x="6487950" y="5259286"/>
              <a:ext cx="64633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È</a:t>
              </a:r>
              <a:endPara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71103" y="5259841"/>
              <a:ext cx="72327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557769" y="2219530"/>
            <a:ext cx="2399474" cy="923330"/>
            <a:chOff x="3670661" y="2233175"/>
            <a:chExt cx="2399474" cy="923330"/>
          </a:xfrm>
        </p:grpSpPr>
        <p:sp>
          <p:nvSpPr>
            <p:cNvPr id="26" name="TextBox 25"/>
            <p:cNvSpPr txBox="1"/>
            <p:nvPr/>
          </p:nvSpPr>
          <p:spPr>
            <a:xfrm>
              <a:off x="4846723" y="2233175"/>
              <a:ext cx="122341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</a:t>
              </a:r>
              <a:endPara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70661" y="2233175"/>
              <a:ext cx="72327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Flowchart: Terminator 27"/>
          <p:cNvSpPr/>
          <p:nvPr/>
        </p:nvSpPr>
        <p:spPr>
          <a:xfrm>
            <a:off x="4278235" y="2321841"/>
            <a:ext cx="2728569" cy="685364"/>
          </a:xfrm>
          <a:prstGeom prst="flowChartTerminator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Flowchart: Terminator 28"/>
          <p:cNvSpPr/>
          <p:nvPr/>
        </p:nvSpPr>
        <p:spPr>
          <a:xfrm>
            <a:off x="4266062" y="4303093"/>
            <a:ext cx="4019201" cy="822714"/>
          </a:xfrm>
          <a:prstGeom prst="flowChartTerminator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Flowchart: Terminator 29"/>
          <p:cNvSpPr/>
          <p:nvPr/>
        </p:nvSpPr>
        <p:spPr>
          <a:xfrm>
            <a:off x="5789569" y="5279318"/>
            <a:ext cx="4132977" cy="760778"/>
          </a:xfrm>
          <a:prstGeom prst="flowChartTerminator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1" name="Flowchart: Terminator 30"/>
          <p:cNvSpPr/>
          <p:nvPr/>
        </p:nvSpPr>
        <p:spPr>
          <a:xfrm rot="5400000">
            <a:off x="7861266" y="2997902"/>
            <a:ext cx="2899148" cy="1196937"/>
          </a:xfrm>
          <a:prstGeom prst="flowChartTerminator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Flowchart: Terminator 31"/>
          <p:cNvSpPr/>
          <p:nvPr/>
        </p:nvSpPr>
        <p:spPr>
          <a:xfrm rot="5400000">
            <a:off x="6306504" y="3060772"/>
            <a:ext cx="2937523" cy="1187732"/>
          </a:xfrm>
          <a:prstGeom prst="flowChartTerminator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3" name="Group 32"/>
          <p:cNvGrpSpPr/>
          <p:nvPr/>
        </p:nvGrpSpPr>
        <p:grpSpPr>
          <a:xfrm>
            <a:off x="285546" y="-10319"/>
            <a:ext cx="2031623" cy="864268"/>
            <a:chOff x="258247" y="36063"/>
            <a:chExt cx="2480357" cy="826643"/>
          </a:xfrm>
        </p:grpSpPr>
        <p:sp>
          <p:nvSpPr>
            <p:cNvPr id="34" name="TextBox 33"/>
            <p:cNvSpPr txBox="1"/>
            <p:nvPr/>
          </p:nvSpPr>
          <p:spPr>
            <a:xfrm>
              <a:off x="1176474" y="36063"/>
              <a:ext cx="1562130" cy="794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endParaRPr lang="vi-VN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5469" b="58594" l="25110" r="26940"/>
                      </a14:imgEffect>
                    </a14:imgLayer>
                  </a14:imgProps>
                </a:ext>
              </a:extLst>
            </a:blip>
            <a:srcRect l="25340" t="55263" r="73027" b="41713"/>
            <a:stretch>
              <a:fillRect/>
            </a:stretch>
          </p:blipFill>
          <p:spPr>
            <a:xfrm>
              <a:off x="258247" y="64457"/>
              <a:ext cx="918226" cy="798249"/>
            </a:xfrm>
            <a:prstGeom prst="rect">
              <a:avLst/>
            </a:prstGeom>
          </p:spPr>
        </p:pic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65" y="3489053"/>
            <a:ext cx="2640083" cy="3405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094" b="28516" l="16984" r="20059"/>
                    </a14:imgEffect>
                  </a14:imgLayer>
                </a14:imgProps>
              </a:ext>
            </a:extLst>
          </a:blip>
          <a:srcRect l="16711" t="20356" r="79929" b="72149"/>
          <a:stretch>
            <a:fillRect/>
          </a:stretch>
        </p:blipFill>
        <p:spPr>
          <a:xfrm>
            <a:off x="-224595" y="-417273"/>
            <a:ext cx="875074" cy="1097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8796" y="0"/>
            <a:ext cx="13779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Chọn</a:t>
            </a:r>
            <a:r>
              <a:rPr lang="en-US" sz="3200" b="1" dirty="0" smtClean="0">
                <a:solidFill>
                  <a:srgbClr val="0000FF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:</a:t>
            </a:r>
            <a:endParaRPr lang="vi-VN" sz="3200" b="1" dirty="0">
              <a:solidFill>
                <a:srgbClr val="0000FF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060" y="424180"/>
            <a:ext cx="27190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UVN Van" panose="00000400000000000000" pitchFamily="2" charset="0"/>
                <a:cs typeface="UVN Van" panose="00000400000000000000" pitchFamily="2" charset="0"/>
              </a:rPr>
              <a:t>a. </a:t>
            </a:r>
            <a:r>
              <a:rPr lang="en-US" sz="4000" b="1" dirty="0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c</a:t>
            </a:r>
            <a:r>
              <a:rPr lang="en-US" sz="4000" b="1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000" dirty="0" smtClean="0">
                <a:latin typeface="UVN Van" panose="00000400000000000000" pitchFamily="2" charset="0"/>
                <a:cs typeface="UVN Van" panose="00000400000000000000" pitchFamily="2" charset="0"/>
              </a:rPr>
              <a:t>hay</a:t>
            </a:r>
            <a:r>
              <a:rPr lang="en-US" sz="4000" b="1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k</a:t>
            </a:r>
            <a:r>
              <a:rPr lang="vi-VN" altLang="en-US" sz="4000" b="1" dirty="0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vi-VN" altLang="en-US" sz="4000" b="1" dirty="0" smtClean="0">
                <a:solidFill>
                  <a:schemeClr val="tx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56435" y="2757805"/>
            <a:ext cx="25342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iểm</a:t>
            </a:r>
            <a:r>
              <a:rPr lang="en-US" sz="4000" b="1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000" b="1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tra</a:t>
            </a:r>
            <a:endParaRPr lang="vi-VN" sz="4000" b="1" dirty="0"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41670" y="2723515"/>
            <a:ext cx="2814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VN Van" panose="00000400000000000000" pitchFamily="2" charset="0"/>
                <a:cs typeface="UVN Van" panose="00000400000000000000" pitchFamily="2" charset="0"/>
              </a:rPr>
              <a:t>c</a:t>
            </a:r>
            <a:r>
              <a:rPr lang="en-US" sz="4000" b="1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ồn</a:t>
            </a:r>
            <a:r>
              <a:rPr lang="en-US" sz="4000" b="1" dirty="0" smtClean="0">
                <a:latin typeface="UVN Van" panose="00000400000000000000" pitchFamily="2" charset="0"/>
                <a:cs typeface="UVN Van" panose="00000400000000000000" pitchFamily="2" charset="0"/>
              </a:rPr>
              <a:t>    </a:t>
            </a:r>
            <a:r>
              <a:rPr lang="en-US" sz="4000" b="1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át</a:t>
            </a:r>
            <a:endParaRPr lang="vi-VN" sz="4000" b="1" dirty="0"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625" y="3439160"/>
            <a:ext cx="29711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 smtClean="0">
                <a:latin typeface="UVN Van" panose="00000400000000000000" pitchFamily="2" charset="0"/>
                <a:cs typeface="UVN Van" panose="00000400000000000000" pitchFamily="2" charset="0"/>
              </a:rPr>
              <a:t>b</a:t>
            </a:r>
            <a:r>
              <a:rPr lang="en-US" sz="4000" b="1" dirty="0" smtClean="0">
                <a:latin typeface="UVN Van" panose="00000400000000000000" pitchFamily="2" charset="0"/>
                <a:cs typeface="UVN Van" panose="00000400000000000000" pitchFamily="2" charset="0"/>
              </a:rPr>
              <a:t>.</a:t>
            </a:r>
            <a:r>
              <a:rPr lang="en-US" sz="4000" b="1" dirty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g</a:t>
            </a:r>
            <a:r>
              <a:rPr lang="en-US" sz="4000" b="1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000" dirty="0" smtClean="0">
                <a:latin typeface="UVN Van" panose="00000400000000000000" pitchFamily="2" charset="0"/>
                <a:cs typeface="UVN Van" panose="00000400000000000000" pitchFamily="2" charset="0"/>
              </a:rPr>
              <a:t>hay</a:t>
            </a:r>
            <a:r>
              <a:rPr lang="en-US" sz="4000" b="1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gh</a:t>
            </a:r>
            <a:r>
              <a:rPr lang="vi-VN" altLang="en-US" sz="4000" b="1" dirty="0" err="1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vi-VN" altLang="en-US" sz="4000" b="1" dirty="0" err="1" smtClean="0">
                <a:solidFill>
                  <a:schemeClr val="tx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?</a:t>
            </a:r>
            <a:r>
              <a:rPr lang="vi-VN" altLang="en-US" sz="2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26870" y="5775960"/>
            <a:ext cx="26993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VN Van" panose="00000400000000000000" pitchFamily="2" charset="0"/>
                <a:cs typeface="UVN Van" panose="00000400000000000000" pitchFamily="2" charset="0"/>
              </a:rPr>
              <a:t>c</a:t>
            </a:r>
            <a:r>
              <a:rPr lang="en-US" sz="4000" b="1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anh</a:t>
            </a:r>
            <a:r>
              <a:rPr lang="en-US" sz="4000" b="1" dirty="0" smtClean="0">
                <a:latin typeface="UVN Van" panose="00000400000000000000" pitchFamily="2" charset="0"/>
                <a:cs typeface="UVN Van" panose="00000400000000000000" pitchFamily="2" charset="0"/>
              </a:rPr>
              <a:t>    </a:t>
            </a:r>
            <a:r>
              <a:rPr lang="en-US" sz="4000" b="1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ác</a:t>
            </a:r>
            <a:endParaRPr lang="vi-VN" sz="4000" b="1" dirty="0"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94985" y="5775960"/>
            <a:ext cx="25361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ọn</a:t>
            </a:r>
            <a:r>
              <a:rPr lang="en-US" sz="4000" b="1" dirty="0" smtClean="0">
                <a:latin typeface="UVN Van" panose="00000400000000000000" pitchFamily="2" charset="0"/>
                <a:cs typeface="UVN Van" panose="00000400000000000000" pitchFamily="2" charset="0"/>
              </a:rPr>
              <a:t>    </a:t>
            </a:r>
            <a:r>
              <a:rPr lang="en-US" sz="4000" b="1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àng</a:t>
            </a:r>
            <a:endParaRPr lang="vi-VN" sz="4000" b="1" dirty="0"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1792605" y="2910840"/>
            <a:ext cx="506730" cy="43624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13" name="Rectangle 12"/>
          <p:cNvSpPr/>
          <p:nvPr/>
        </p:nvSpPr>
        <p:spPr>
          <a:xfrm flipH="1">
            <a:off x="6708775" y="2847975"/>
            <a:ext cx="619760" cy="5143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14" name="Rectangle 13"/>
          <p:cNvSpPr/>
          <p:nvPr/>
        </p:nvSpPr>
        <p:spPr>
          <a:xfrm flipH="1">
            <a:off x="2903220" y="5886450"/>
            <a:ext cx="518795" cy="5969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15" name="Rectangle 14"/>
          <p:cNvSpPr/>
          <p:nvPr/>
        </p:nvSpPr>
        <p:spPr>
          <a:xfrm flipH="1">
            <a:off x="5278755" y="5887085"/>
            <a:ext cx="527050" cy="6686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        </a:t>
            </a:r>
            <a:endParaRPr lang="vi-VN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867535" y="2684780"/>
            <a:ext cx="5664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43395" y="2684780"/>
            <a:ext cx="4533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45130" y="5776595"/>
            <a:ext cx="10007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79390" y="5776595"/>
            <a:ext cx="9645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546590" y="2757805"/>
            <a:ext cx="2851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smtClean="0">
                <a:latin typeface="UTM Avo" panose="02040603050506020204" pitchFamily="18" charset="0"/>
              </a:rPr>
              <a:t>  </a:t>
            </a:r>
            <a:r>
              <a:rPr lang="en-US" sz="4000" b="1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ái</a:t>
            </a:r>
            <a:r>
              <a:rPr lang="en-US" sz="4000" b="1" dirty="0" smtClean="0">
                <a:latin typeface="UVN Van" panose="00000400000000000000" pitchFamily="2" charset="0"/>
                <a:cs typeface="UVN Van" panose="00000400000000000000" pitchFamily="2" charset="0"/>
              </a:rPr>
              <a:t>    </a:t>
            </a:r>
            <a:r>
              <a:rPr lang="en-US" sz="4000" b="1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im</a:t>
            </a:r>
            <a:endParaRPr lang="vi-VN" sz="4000" b="1" dirty="0"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 flipH="1">
            <a:off x="9484360" y="2847975"/>
            <a:ext cx="653415" cy="56451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25" name="TextBox 24"/>
          <p:cNvSpPr txBox="1"/>
          <p:nvPr/>
        </p:nvSpPr>
        <p:spPr>
          <a:xfrm>
            <a:off x="9403715" y="2734830"/>
            <a:ext cx="10083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c</a:t>
            </a:r>
            <a:endParaRPr lang="vi-VN" sz="4000" b="1" dirty="0">
              <a:solidFill>
                <a:srgbClr val="FF0000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26320" y="5888990"/>
            <a:ext cx="24980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ềnh</a:t>
            </a:r>
            <a:r>
              <a:rPr lang="en-US" sz="4000" b="1" dirty="0" smtClean="0"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en-US" sz="4000" b="1" dirty="0" err="1" smtClean="0">
                <a:latin typeface="UVN Van" panose="00000400000000000000" pitchFamily="2" charset="0"/>
                <a:cs typeface="UVN Van" panose="00000400000000000000" pitchFamily="2" charset="0"/>
              </a:rPr>
              <a:t>đá</a:t>
            </a:r>
            <a:r>
              <a:rPr lang="en-US" sz="3200" b="1" dirty="0" smtClean="0">
                <a:latin typeface="UTM Avo" panose="02040603050506020204" pitchFamily="18" charset="0"/>
              </a:rPr>
              <a:t>    </a:t>
            </a:r>
            <a:endParaRPr lang="vi-VN" sz="3200" b="1" dirty="0"/>
          </a:p>
        </p:txBody>
      </p:sp>
      <p:sp>
        <p:nvSpPr>
          <p:cNvPr id="30" name="Rectangle 29"/>
          <p:cNvSpPr/>
          <p:nvPr/>
        </p:nvSpPr>
        <p:spPr>
          <a:xfrm flipH="1">
            <a:off x="9241790" y="5888990"/>
            <a:ext cx="732790" cy="69024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31" name="TextBox 30"/>
          <p:cNvSpPr txBox="1"/>
          <p:nvPr/>
        </p:nvSpPr>
        <p:spPr>
          <a:xfrm>
            <a:off x="9181465" y="5886450"/>
            <a:ext cx="12306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gh</a:t>
            </a:r>
            <a:endParaRPr lang="vi-VN" sz="4000" b="1" dirty="0">
              <a:solidFill>
                <a:srgbClr val="FF0000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 flipH="1">
            <a:off x="10601325" y="2822575"/>
            <a:ext cx="564515" cy="6419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34" name="TextBox 33"/>
          <p:cNvSpPr txBox="1"/>
          <p:nvPr/>
        </p:nvSpPr>
        <p:spPr>
          <a:xfrm rot="10800000" flipV="1">
            <a:off x="10663555" y="2757170"/>
            <a:ext cx="5016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k</a:t>
            </a:r>
            <a:endParaRPr lang="vi-VN" sz="4000" b="1" dirty="0">
              <a:solidFill>
                <a:srgbClr val="FF0000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 flipH="1">
            <a:off x="6485890" y="5888355"/>
            <a:ext cx="595630" cy="6673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        </a:t>
            </a:r>
            <a:endParaRPr lang="vi-VN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6576695" y="5776595"/>
            <a:ext cx="7181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g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/>
          <a:srcRect l="36633" t="27022" r="34842" b="31801"/>
          <a:stretch>
            <a:fillRect/>
          </a:stretch>
        </p:blipFill>
        <p:spPr>
          <a:xfrm>
            <a:off x="8828405" y="4209415"/>
            <a:ext cx="3009265" cy="1550035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6"/>
          <a:srcRect l="35083" t="26104" r="36909" b="33087"/>
          <a:stretch>
            <a:fillRect/>
          </a:stretch>
        </p:blipFill>
        <p:spPr>
          <a:xfrm>
            <a:off x="4841875" y="1029335"/>
            <a:ext cx="3214370" cy="169291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/>
          <a:srcRect l="36220" t="24265" r="36082" b="32905"/>
          <a:stretch>
            <a:fillRect/>
          </a:stretch>
        </p:blipFill>
        <p:spPr>
          <a:xfrm>
            <a:off x="1266825" y="4145280"/>
            <a:ext cx="3042920" cy="161417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8"/>
          <a:srcRect l="37564" t="26288" r="34222" b="34558"/>
          <a:stretch>
            <a:fillRect/>
          </a:stretch>
        </p:blipFill>
        <p:spPr>
          <a:xfrm>
            <a:off x="8555990" y="1029335"/>
            <a:ext cx="3281680" cy="172847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9"/>
          <a:srcRect l="34463" t="27206" r="36185" b="31066"/>
          <a:stretch>
            <a:fillRect/>
          </a:stretch>
        </p:blipFill>
        <p:spPr>
          <a:xfrm>
            <a:off x="5047615" y="4090670"/>
            <a:ext cx="3008630" cy="166878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0"/>
          <a:srcRect l="36324" t="23897" r="36082" b="34743"/>
          <a:stretch>
            <a:fillRect/>
          </a:stretch>
        </p:blipFill>
        <p:spPr>
          <a:xfrm>
            <a:off x="1050290" y="1130935"/>
            <a:ext cx="3269615" cy="159258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6" grpId="0"/>
      <p:bldP spid="17" grpId="0"/>
      <p:bldP spid="18" grpId="0"/>
      <p:bldP spid="19" grpId="0"/>
      <p:bldP spid="24" grpId="0" bldLvl="0" animBg="1"/>
      <p:bldP spid="25" grpId="0"/>
      <p:bldP spid="30" grpId="0" bldLvl="0" animBg="1"/>
      <p:bldP spid="31" grpId="0"/>
      <p:bldP spid="32" grpId="0" bldLvl="0" animBg="1"/>
      <p:bldP spid="34" grpId="0"/>
      <p:bldP spid="35" grpId="0" bldLvl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oom background/school/education/escuela/kids Template | PosterMyWal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5" t="8309" r="2972"/>
          <a:stretch>
            <a:fillRect/>
          </a:stretch>
        </p:blipFill>
        <p:spPr bwMode="auto">
          <a:xfrm>
            <a:off x="1" y="1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9435" y="433705"/>
            <a:ext cx="34315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6000" b="1" dirty="0">
                <a:solidFill>
                  <a:schemeClr val="bg1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Bài: 89</a:t>
            </a:r>
          </a:p>
        </p:txBody>
      </p:sp>
      <p:sp>
        <p:nvSpPr>
          <p:cNvPr id="7" name="Rectangle 6"/>
          <p:cNvSpPr/>
          <p:nvPr/>
        </p:nvSpPr>
        <p:spPr>
          <a:xfrm>
            <a:off x="1941819" y="1906852"/>
            <a:ext cx="5271135" cy="2630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500" b="1" dirty="0" err="1">
                <a:solidFill>
                  <a:schemeClr val="accent4"/>
                </a:solidFill>
                <a:latin typeface="UVN Van" panose="00000400000000000000" pitchFamily="2" charset="0"/>
                <a:cs typeface="UVN Van" panose="00000400000000000000" pitchFamily="2" charset="0"/>
                <a:sym typeface="+mn-ea"/>
              </a:rPr>
              <a:t>Ôn</a:t>
            </a:r>
            <a:r>
              <a:rPr lang="en-US" sz="12500" b="1" dirty="0">
                <a:solidFill>
                  <a:schemeClr val="accent4"/>
                </a:solidFill>
                <a:latin typeface="UVN Van" panose="00000400000000000000" pitchFamily="2" charset="0"/>
                <a:cs typeface="UVN Van" panose="00000400000000000000" pitchFamily="2" charset="0"/>
                <a:sym typeface="+mn-ea"/>
              </a:rPr>
              <a:t> </a:t>
            </a:r>
            <a:r>
              <a:rPr lang="en-US" sz="12500" b="1" dirty="0" err="1">
                <a:solidFill>
                  <a:schemeClr val="accent4"/>
                </a:solidFill>
                <a:latin typeface="UVN Van" panose="00000400000000000000" pitchFamily="2" charset="0"/>
                <a:cs typeface="UVN Van" panose="00000400000000000000" pitchFamily="2" charset="0"/>
                <a:sym typeface="+mn-ea"/>
              </a:rPr>
              <a:t>tập</a:t>
            </a:r>
            <a:endParaRPr lang="en-US" sz="12500" b="1" dirty="0">
              <a:solidFill>
                <a:schemeClr val="bg1"/>
              </a:solidFill>
              <a:latin typeface="UVN Van" panose="00000400000000000000" pitchFamily="2" charset="0"/>
              <a:cs typeface="UVN Van" panose="00000400000000000000" pitchFamily="2" charset="0"/>
            </a:endParaRPr>
          </a:p>
          <a:p>
            <a:pPr algn="l"/>
            <a:r>
              <a:rPr lang="vi-VN" altLang="en-US" sz="4000" b="1" dirty="0">
                <a:solidFill>
                  <a:schemeClr val="accent4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Tiết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230" y="170180"/>
            <a:ext cx="48806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en-US" sz="8000" b="1" dirty="0">
                <a:solidFill>
                  <a:schemeClr val="accent6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con ong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6471285" y="1717675"/>
            <a:ext cx="456819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en-US" sz="8000" b="1" dirty="0">
                <a:solidFill>
                  <a:schemeClr val="accent2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con vịt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104775" y="3188335"/>
            <a:ext cx="47650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en-US" sz="8000" b="1" dirty="0">
                <a:solidFill>
                  <a:schemeClr val="accent2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vi-VN" altLang="en-US" sz="8000" b="1" dirty="0">
                <a:solidFill>
                  <a:schemeClr val="accent6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con mèo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104140" y="1718310"/>
            <a:ext cx="50698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en-US" sz="8000" b="1" dirty="0">
                <a:solidFill>
                  <a:srgbClr val="C0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vi-VN" altLang="en-US" sz="8000" b="1" dirty="0">
                <a:solidFill>
                  <a:schemeClr val="accent6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con nhện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8595" y="4615180"/>
            <a:ext cx="426910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en-US" sz="8000" b="1" dirty="0">
                <a:solidFill>
                  <a:schemeClr val="accent6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ghế gỗ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77585" y="4619625"/>
            <a:ext cx="57454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en-US" sz="8000" b="1" dirty="0">
                <a:solidFill>
                  <a:schemeClr val="accent2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kéo co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2330" y="137160"/>
            <a:ext cx="581469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en-US" sz="6600" b="1" dirty="0">
                <a:solidFill>
                  <a:schemeClr val="accent2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 </a:t>
            </a:r>
            <a:r>
              <a:rPr lang="vi-VN" altLang="en-US" sz="8000" b="1" dirty="0">
                <a:solidFill>
                  <a:schemeClr val="accent2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con chuột</a:t>
            </a:r>
          </a:p>
        </p:txBody>
      </p:sp>
      <p:sp>
        <p:nvSpPr>
          <p:cNvPr id="13" name="TextBox 8"/>
          <p:cNvSpPr txBox="1"/>
          <p:nvPr/>
        </p:nvSpPr>
        <p:spPr>
          <a:xfrm>
            <a:off x="6204585" y="3298190"/>
            <a:ext cx="511683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en-US" sz="6600" b="1" dirty="0">
                <a:solidFill>
                  <a:srgbClr val="C00000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 </a:t>
            </a:r>
            <a:r>
              <a:rPr lang="vi-VN" altLang="en-US" sz="8000" b="1" dirty="0">
                <a:solidFill>
                  <a:schemeClr val="accent2"/>
                </a:solidFill>
                <a:latin typeface="UVN Van" panose="00000400000000000000" pitchFamily="2" charset="0"/>
                <a:cs typeface="UVN Van" panose="00000400000000000000" pitchFamily="2" charset="0"/>
              </a:rPr>
              <a:t>kiểm tra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QUIZ_SHAPES_ADDED" val="1"/>
  <p:tag name="ISPRING_RESOURCE_QUIZ" val="quiz13.quiz"/>
  <p:tag name="ISPRING_QUIZ_RELATIVE_PATH" val="elearning nhu cau không khi cho thực vật\quiz\quiz13.quiz"/>
  <p:tag name="ISPRING_SLIDE_QUIZ_PROPERTIES" val="&lt;QuizProperties&gt;&lt;passAction&gt;&lt;action&gt;0&lt;/action&gt;&lt;slide&gt;341&lt;/slide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GENSWF_SLIDE_TITLE" val="Câu 17 trò chơi"/>
  <p:tag name="ISPRING_SLIDE_INDENT_LEVEL" val="0"/>
  <p:tag name="ISPRING_PRESENTER_ID" val="{9ED41995-1A4F-4087-8FB6-1AC5122942A0}"/>
  <p:tag name="ISPRING_CUSTOM_TIMING_USED" val="0"/>
  <p:tag name="ISPRING_QUIZ_FULL_PATH" val="C:\Users\MyPC\Desktop\ghidia\TEP NGUON\elearning nhu cau không khi cho thực vật\quiz\quiz13.quiz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305</Words>
  <Application>Microsoft Office PowerPoint</Application>
  <PresentationFormat>Custom</PresentationFormat>
  <Paragraphs>89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21AK22</cp:lastModifiedBy>
  <cp:revision>46</cp:revision>
  <dcterms:created xsi:type="dcterms:W3CDTF">2021-01-05T13:11:00Z</dcterms:created>
  <dcterms:modified xsi:type="dcterms:W3CDTF">2022-01-13T07:48:25Z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4093B19A83644096A0AA1987F6CEA251</vt:lpwstr>
  </property>
  <property fmtid="{D5CDD505-2E9C-101B-9397-08002B2CF9AE}" pid="3" name="KSOProductBuildVer">
    <vt:lpwstr>1033-11.2.0.10443</vt:lpwstr>
  </property>
</Properties>
</file>